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2" r:id="rId2"/>
  </p:sldMasterIdLst>
  <p:notesMasterIdLst>
    <p:notesMasterId r:id="rId10"/>
  </p:notesMasterIdLst>
  <p:sldIdLst>
    <p:sldId id="270" r:id="rId3"/>
    <p:sldId id="278" r:id="rId4"/>
    <p:sldId id="297" r:id="rId5"/>
    <p:sldId id="296" r:id="rId6"/>
    <p:sldId id="295" r:id="rId7"/>
    <p:sldId id="299" r:id="rId8"/>
    <p:sldId id="300" r:id="rId9"/>
  </p:sldIdLst>
  <p:sldSz cx="12192000" cy="6858000"/>
  <p:notesSz cx="7010400" cy="92964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28D8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 autoAdjust="0"/>
    <p:restoredTop sz="81386" autoAdjust="0"/>
  </p:normalViewPr>
  <p:slideViewPr>
    <p:cSldViewPr snapToGrid="0">
      <p:cViewPr varScale="1">
        <p:scale>
          <a:sx n="89" d="100"/>
          <a:sy n="89" d="100"/>
        </p:scale>
        <p:origin x="1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9CAEB4D-33B2-460A-B8A7-EDF0B21DB758}" type="datetimeFigureOut">
              <a:rPr lang="en-CA" smtClean="0"/>
              <a:t>2020-03-17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203A690-3C6A-4F6A-81EF-90EFAABFA5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996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56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6491c183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6491c183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9348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388b06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388b06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760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388b06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388b06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a lot of issues identified, but we had to scope our efforts towards something we (the team) could do within the last 1.5 weeks that would have the most impact.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collected research observations in Mural, and collected possible opportunities we identified.  Then we charted the opportunities on feasibility and impact for CRCL -accesses.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voted on solutions we could provide that we thought were the most impactful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[Note: Explain how we could’ve solved any problem in the Mural, but went through targeted exercises to scope it down and voted.]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245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388b06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388b06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28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388b06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388b06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235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388b06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388b06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84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1" y="2867800"/>
            <a:ext cx="11360799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mtClean="0">
                <a:solidFill>
                  <a:schemeClr val="dk2"/>
                </a:solidFill>
              </a:rPr>
              <a:pPr algn="r"/>
              <a:t>‹#›</a:t>
            </a:fld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4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light">
  <p:cSld name="Title slide - light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415605" y="17039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15595" y="45916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 i="0" u="none" strike="noStrike" cap="none">
                <a:solidFill>
                  <a:schemeClr val="accent3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4919" y="455964"/>
            <a:ext cx="2882165" cy="2017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29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ong - dark">
  <p:cSld name="Title slide long - dar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415611" y="17039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415600" y="45916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u="none" strike="noStrike" cap="none"/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3" name="Google Shape;23;p4"/>
          <p:cNvCxnSpPr/>
          <p:nvPr/>
        </p:nvCxnSpPr>
        <p:spPr>
          <a:xfrm>
            <a:off x="517211" y="4516200"/>
            <a:ext cx="7723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4" y="291733"/>
            <a:ext cx="1779635" cy="1779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760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ong - light">
  <p:cSld name="Title slide long - ligh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>
            <a:off x="415605" y="17039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15595" y="45916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 i="0" u="none" strike="noStrike" cap="none">
                <a:solidFill>
                  <a:schemeClr val="accent3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9" name="Google Shape;29;p5"/>
          <p:cNvCxnSpPr/>
          <p:nvPr/>
        </p:nvCxnSpPr>
        <p:spPr>
          <a:xfrm>
            <a:off x="517205" y="4516200"/>
            <a:ext cx="7723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455965"/>
            <a:ext cx="2016035" cy="14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84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dark">
  <p:cSld name="Section header - dar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15611" y="13991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None/>
              <a:defRPr sz="5333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15600" y="42868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u="none" strike="noStrike" cap="none"/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5" name="Google Shape;35;p6"/>
          <p:cNvCxnSpPr/>
          <p:nvPr/>
        </p:nvCxnSpPr>
        <p:spPr>
          <a:xfrm>
            <a:off x="512064" y="4211400"/>
            <a:ext cx="7723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85203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lue">
  <p:cSld name="Section header - blue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415611" y="13991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None/>
              <a:defRPr sz="5333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15600" y="42868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u="none" strike="noStrike" cap="none"/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0" name="Google Shape;40;p7"/>
          <p:cNvCxnSpPr/>
          <p:nvPr/>
        </p:nvCxnSpPr>
        <p:spPr>
          <a:xfrm>
            <a:off x="512064" y="4211400"/>
            <a:ext cx="7723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6877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light navy">
  <p:cSld name="Section header - light navy">
    <p:bg>
      <p:bgPr>
        <a:solidFill>
          <a:schemeClr val="l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415611" y="13991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None/>
              <a:defRPr sz="5333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415600" y="42868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u="none" strike="noStrike" cap="none"/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5" name="Google Shape;45;p8"/>
          <p:cNvCxnSpPr/>
          <p:nvPr/>
        </p:nvCxnSpPr>
        <p:spPr>
          <a:xfrm>
            <a:off x="512064" y="4211400"/>
            <a:ext cx="7723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96691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light">
  <p:cSld name="Section header - ligh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ctrTitle"/>
          </p:nvPr>
        </p:nvSpPr>
        <p:spPr>
          <a:xfrm>
            <a:off x="415611" y="13991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erriweather"/>
              <a:buNone/>
              <a:defRPr sz="5333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415600" y="42868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 i="0" u="none" strike="noStrike" cap="none">
                <a:solidFill>
                  <a:schemeClr val="accent3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512064" y="4211400"/>
            <a:ext cx="7723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2338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 i="0" u="none" strike="noStrike" cap="none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517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 i="0" u="none" strike="noStrike" cap="none">
                <a:solidFill>
                  <a:schemeClr val="lt2"/>
                </a:solidFill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 i="0" u="none" strike="noStrike" cap="none">
                <a:solidFill>
                  <a:schemeClr val="lt2"/>
                </a:solidFill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8384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heading">
  <p:cSld name="Title and body with heading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517200" y="812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 i="0" u="none" strike="noStrike" cap="none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17200" y="18414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 i="0" u="none" strike="noStrike" cap="none">
                <a:solidFill>
                  <a:schemeClr val="lt2"/>
                </a:solidFill>
              </a:defRPr>
            </a:lvl1pPr>
            <a:lvl2pPr marL="1219170" marR="0" lvl="1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 i="0" u="none" strike="noStrike" cap="none">
                <a:solidFill>
                  <a:schemeClr val="lt2"/>
                </a:solidFill>
              </a:defRPr>
            </a:lvl2pPr>
            <a:lvl3pPr marL="1828754" marR="0" lvl="2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2438339" marR="0" lvl="3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3047924" marR="0" lvl="4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3657509" marR="0" lvl="5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4267093" marR="0" lvl="6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4876678" marR="0" lvl="7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5486263" marR="0" lvl="8" indent="-304792" algn="l" rtl="0">
              <a:lnSpc>
                <a:spcPct val="114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2"/>
          </p:nvPr>
        </p:nvSpPr>
        <p:spPr>
          <a:xfrm>
            <a:off x="517200" y="519867"/>
            <a:ext cx="11360800" cy="4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1867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2509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light">
  <p:cSld name="Title only - light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 i="0" u="none" strike="noStrike" cap="none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253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mtClean="0">
                <a:solidFill>
                  <a:schemeClr val="dk2"/>
                </a:solidFill>
              </a:rPr>
              <a:pPr algn="r"/>
              <a:t>‹#›</a:t>
            </a:fld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76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ark" type="titleOnly">
  <p:cSld name="Title only - dar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604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Quote - blue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84260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0167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ight navy">
  <p:cSld name="Quote - light navy">
    <p:bg>
      <p:bgPr>
        <a:solidFill>
          <a:schemeClr val="lt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84260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4317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ight">
  <p:cSld name="Quote - ligh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84260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2455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statement - blue">
  <p:cSld name="Single statement - blue">
    <p:bg>
      <p:bgPr>
        <a:solidFill>
          <a:schemeClr val="dk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110432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82172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statement - light navy">
  <p:cSld name="Single statement - light navy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110432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9310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statement - light">
  <p:cSld name="Single statement - light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110432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2550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type="blank">
  <p:cSld name="Blank - dar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2085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443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mtClean="0">
                <a:solidFill>
                  <a:schemeClr val="dk2"/>
                </a:solidFill>
              </a:rPr>
              <a:pPr algn="r"/>
              <a:t>‹#›</a:t>
            </a:fld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5764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22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15601" y="1474833"/>
            <a:ext cx="11360799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1" y="4202967"/>
            <a:ext cx="11360799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504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933"/>
            </a:lvl1pPr>
            <a:lvl2pPr lvl="1" algn="ctr" rtl="0">
              <a:spcBef>
                <a:spcPts val="0"/>
              </a:spcBef>
              <a:buSzPct val="100000"/>
              <a:defRPr sz="6933"/>
            </a:lvl2pPr>
            <a:lvl3pPr lvl="2" algn="ctr" rtl="0">
              <a:spcBef>
                <a:spcPts val="0"/>
              </a:spcBef>
              <a:buSzPct val="100000"/>
              <a:defRPr sz="6933"/>
            </a:lvl3pPr>
            <a:lvl4pPr lvl="3" algn="ctr" rtl="0">
              <a:spcBef>
                <a:spcPts val="0"/>
              </a:spcBef>
              <a:buSzPct val="100000"/>
              <a:defRPr sz="6933"/>
            </a:lvl4pPr>
            <a:lvl5pPr lvl="4" algn="ctr" rtl="0">
              <a:spcBef>
                <a:spcPts val="0"/>
              </a:spcBef>
              <a:buSzPct val="100000"/>
              <a:defRPr sz="6933"/>
            </a:lvl5pPr>
            <a:lvl6pPr lvl="5" algn="ctr" rtl="0">
              <a:spcBef>
                <a:spcPts val="0"/>
              </a:spcBef>
              <a:buSzPct val="100000"/>
              <a:defRPr sz="6933"/>
            </a:lvl6pPr>
            <a:lvl7pPr lvl="6" algn="ctr" rtl="0">
              <a:spcBef>
                <a:spcPts val="0"/>
              </a:spcBef>
              <a:buSzPct val="100000"/>
              <a:defRPr sz="6933"/>
            </a:lvl7pPr>
            <a:lvl8pPr lvl="7" algn="ctr" rtl="0">
              <a:spcBef>
                <a:spcPts val="0"/>
              </a:spcBef>
              <a:buSzPct val="100000"/>
              <a:defRPr sz="6933"/>
            </a:lvl8pPr>
            <a:lvl9pPr lvl="8" algn="ctr" rtl="0">
              <a:spcBef>
                <a:spcPts val="0"/>
              </a:spcBef>
              <a:buSzPct val="100000"/>
              <a:defRPr sz="6933"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06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/>
            </a:lvl1pPr>
          </a:lstStyle>
          <a:p>
            <a:pPr defTabSz="1219170"/>
            <a:fld id="{00000000-1234-1234-1234-123412341234}" type="slidenum">
              <a:rPr lang="en" kern="0" smtClean="0">
                <a:solidFill>
                  <a:srgbClr val="0D71BC"/>
                </a:solidFill>
                <a:sym typeface="Arial"/>
              </a:rPr>
              <a:pPr defTabSz="1219170"/>
              <a:t>‹#›</a:t>
            </a:fld>
            <a:endParaRPr lang="en" kern="0" dirty="0">
              <a:solidFill>
                <a:srgbClr val="0D71BC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133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97667" y="2031633"/>
            <a:ext cx="4637200" cy="185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97767" y="4027034"/>
            <a:ext cx="4637200" cy="204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19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48446" y="6217621"/>
            <a:ext cx="7315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 sz="1200" b="1">
                <a:latin typeface="Source Sans Pro"/>
                <a:cs typeface="Source Sans Pro"/>
              </a:defRPr>
            </a:lvl1pPr>
          </a:lstStyle>
          <a:p>
            <a:pPr algn="r"/>
            <a:fld id="{00000000-1234-1234-1234-123412341234}" type="slidenum">
              <a:rPr lang="en" smtClean="0">
                <a:solidFill>
                  <a:schemeClr val="dk2"/>
                </a:solidFill>
              </a:rPr>
              <a:pPr algn="r"/>
              <a:t>‹#›</a:t>
            </a:fld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471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93061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partment-of-veterans-affairs/lighthouse-bg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757148" y="2764032"/>
            <a:ext cx="10631200" cy="2256000"/>
          </a:xfrm>
          <a:prstGeom prst="rect">
            <a:avLst/>
          </a:prstGeom>
        </p:spPr>
        <p:txBody>
          <a:bodyPr lIns="121900" tIns="121900" rIns="121900" bIns="121900" anchor="b" anchorCtr="0">
            <a:noAutofit/>
          </a:bodyPr>
          <a:lstStyle/>
          <a:p>
            <a:pPr lvl="0"/>
            <a:r>
              <a:rPr lang="en-US" sz="4933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Debt Letters MVP</a:t>
            </a:r>
            <a:br>
              <a:rPr lang="en-US" sz="4933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lang="en" sz="4933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69" name="Shape 369"/>
          <p:cNvCxnSpPr>
            <a:cxnSpLocks/>
          </p:cNvCxnSpPr>
          <p:nvPr/>
        </p:nvCxnSpPr>
        <p:spPr>
          <a:xfrm>
            <a:off x="3182112" y="5020032"/>
            <a:ext cx="566928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368"/>
          <p:cNvSpPr txBox="1"/>
          <p:nvPr/>
        </p:nvSpPr>
        <p:spPr>
          <a:xfrm>
            <a:off x="553500" y="5963204"/>
            <a:ext cx="11038496" cy="71799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10000"/>
              <a:buFontTx/>
              <a:buNone/>
              <a:tabLst/>
              <a:defRPr/>
            </a:pPr>
            <a:endParaRPr kumimoji="0" lang="en" sz="13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274BD-F846-3142-99B9-10909DCA0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230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596832" y="1380733"/>
            <a:ext cx="11274869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sz="1800" b="1" dirty="0">
                <a:highlight>
                  <a:srgbClr val="FFFFFF"/>
                </a:highlight>
              </a:rPr>
              <a:t>During the session of the 115</a:t>
            </a:r>
            <a:r>
              <a:rPr lang="en-US" sz="1800" b="1" baseline="30000" dirty="0">
                <a:highlight>
                  <a:srgbClr val="FFFFFF"/>
                </a:highlight>
              </a:rPr>
              <a:t>th</a:t>
            </a:r>
            <a:r>
              <a:rPr lang="en-US" sz="1800" b="1" dirty="0">
                <a:highlight>
                  <a:srgbClr val="FFFFFF"/>
                </a:highlight>
              </a:rPr>
              <a:t> Congress, the </a:t>
            </a:r>
            <a:r>
              <a:rPr lang="en-US" sz="1800" b="1" dirty="0"/>
              <a:t>Veterans Fair Debt Notice Act of 2018 was passed</a:t>
            </a:r>
            <a:r>
              <a:rPr lang="en-US" sz="1800" dirty="0"/>
              <a:t>, establishing a wide-sweeping set of provisions, the most important of which are aimed at better informing Veterans when and why they have incurred a debt with the VA, what their options are to resolve it, and a digital method by which to receive those communications.</a:t>
            </a:r>
          </a:p>
          <a:p>
            <a:pPr marL="0" indent="0">
              <a:spcAft>
                <a:spcPts val="2133"/>
              </a:spcAft>
            </a:pPr>
            <a:r>
              <a:rPr lang="en-US" sz="1800" b="1" dirty="0"/>
              <a:t>Fast forward two years, and nothing has happened. </a:t>
            </a:r>
            <a:r>
              <a:rPr lang="en-US" sz="1800" dirty="0"/>
              <a:t>In the last month DEPO was engaged by our partners in the Veterans Experience Office (VEO) with a proposal (XXX) to prioritize a slimmed down set of requirements for development into an MVP.</a:t>
            </a:r>
          </a:p>
          <a:p>
            <a:pPr marL="0" indent="0">
              <a:spcAft>
                <a:spcPts val="2133"/>
              </a:spcAft>
            </a:pPr>
            <a:r>
              <a:rPr lang="en-US" sz="1800" b="1" dirty="0"/>
              <a:t>VEO submitted to us a solution-oriented document that outlines their desired set of requirements and outcomes. </a:t>
            </a:r>
            <a:r>
              <a:rPr lang="en-US" sz="1800" dirty="0"/>
              <a:t>DEPO officially accepted this project via the standard intake process and organized Benefits and Memorials Team 2 (BAM2) as the implementation team focuses on delivering an initial MVP that realizes actual value </a:t>
            </a:r>
            <a:r>
              <a:rPr lang="en-US" sz="1800" b="1" dirty="0"/>
              <a:t>both for the Veteran (clarity, awareness, empathy, accuracy, timeliness) AND for the business (digital, progress).</a:t>
            </a:r>
            <a:endParaRPr sz="1800" b="1" dirty="0">
              <a:highlight>
                <a:srgbClr val="FFFFFF"/>
              </a:highlight>
            </a:endParaRPr>
          </a:p>
        </p:txBody>
      </p:sp>
      <p:sp>
        <p:nvSpPr>
          <p:cNvPr id="7" name="Google Shape;148;p32">
            <a:extLst>
              <a:ext uri="{FF2B5EF4-FFF2-40B4-BE49-F238E27FC236}">
                <a16:creationId xmlns:a16="http://schemas.microsoft.com/office/drawing/2014/main" id="{8C18EF5F-7018-5043-94FA-D1D210DC5791}"/>
              </a:ext>
            </a:extLst>
          </p:cNvPr>
          <p:cNvSpPr txBox="1">
            <a:spLocks/>
          </p:cNvSpPr>
          <p:nvPr/>
        </p:nvSpPr>
        <p:spPr>
          <a:xfrm>
            <a:off x="669600" y="6604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3500" kern="0" dirty="0"/>
              <a:t>The History</a:t>
            </a:r>
          </a:p>
        </p:txBody>
      </p:sp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996C85A8-AFF4-CA41-9C17-23BA73F0783F}"/>
              </a:ext>
            </a:extLst>
          </p:cNvPr>
          <p:cNvSpPr txBox="1">
            <a:spLocks/>
          </p:cNvSpPr>
          <p:nvPr/>
        </p:nvSpPr>
        <p:spPr>
          <a:xfrm rot="20619322">
            <a:off x="-3392813" y="37861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3500" kern="0" dirty="0">
                <a:solidFill>
                  <a:srgbClr val="FF0000"/>
                </a:solidFill>
              </a:rPr>
              <a:t>Why take on this work?</a:t>
            </a:r>
          </a:p>
        </p:txBody>
      </p:sp>
    </p:spTree>
    <p:extLst>
      <p:ext uri="{BB962C8B-B14F-4D97-AF65-F5344CB8AC3E}">
        <p14:creationId xmlns:p14="http://schemas.microsoft.com/office/powerpoint/2010/main" val="281885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500" dirty="0"/>
              <a:t>Letters, Letters, Letters…</a:t>
            </a:r>
            <a:endParaRPr sz="3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B4BA9E-EF11-A643-A2FB-4420A4B01FF7}"/>
              </a:ext>
            </a:extLst>
          </p:cNvPr>
          <p:cNvSpPr txBox="1"/>
          <p:nvPr/>
        </p:nvSpPr>
        <p:spPr>
          <a:xfrm>
            <a:off x="836908" y="1465699"/>
            <a:ext cx="11205275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Any Veteran-related document that is digitized, ultimately winds up within a document </a:t>
            </a:r>
            <a:r>
              <a:rPr lang="en-US" sz="175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respository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 (eFolder) which exists for each Veteran and itself resides within the VA’s claims management system, VBMS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Debt letters can be generated by various business lines around the VA (EDU, Compensation, </a:t>
            </a:r>
            <a:r>
              <a:rPr lang="en-US" sz="1750" b="1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etc</a:t>
            </a:r>
            <a:r>
              <a:rPr lang="en-US" sz="1750" b="1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), and come in various types (think “New Debt Alert” or “3rd Notice of </a:t>
            </a:r>
            <a:r>
              <a:rPr lang="en-US" sz="1750" b="1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Deliquency</a:t>
            </a:r>
            <a:r>
              <a:rPr lang="en-US" sz="1750" b="1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”); the exact number of different types is not clear, but we have heard “probably like 50” O_O…But don’t get scared just yet, because…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Currently, only a small subset of the total # of letter types have been digitized and are being actively sent to Veteran </a:t>
            </a:r>
            <a:r>
              <a:rPr lang="en-US" sz="1750" b="1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eFolders</a:t>
            </a:r>
            <a:r>
              <a:rPr lang="en-US" sz="1750" b="1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; this means we can focus on the 5-10 “eFolder-supported” debt letters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That being said, it is extremely unclear at this point how well documented the letter type/name taxonomy is, and even more unclear how consistently it is applied to the actual documents in the </a:t>
            </a:r>
            <a:r>
              <a:rPr lang="en-US" sz="175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eFolders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But it’s not all bad news! We’ve been told there is an existing integration between vets-</a:t>
            </a:r>
            <a:r>
              <a:rPr lang="en-US" sz="175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api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 and the Veteran eFolder (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https://github.com/department-of-veterans-affairs/lighthouse-bgs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); it seems to contain services which may be useful, and at the very least lay the groundwork for new functionality without the need to work through establishing a brand new connection</a:t>
            </a:r>
            <a:endParaRPr lang="en-US" sz="1750" dirty="0">
              <a:solidFill>
                <a:schemeClr val="lt2"/>
              </a:solidFill>
              <a:highlight>
                <a:srgbClr val="FFFFFF"/>
              </a:highlight>
              <a:latin typeface="Source Sans Pro"/>
              <a:ea typeface="Source Sans Pro"/>
              <a:sym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A8D65B4F-857F-2F4C-927A-00346061C4A2}"/>
              </a:ext>
            </a:extLst>
          </p:cNvPr>
          <p:cNvSpPr txBox="1">
            <a:spLocks/>
          </p:cNvSpPr>
          <p:nvPr/>
        </p:nvSpPr>
        <p:spPr>
          <a:xfrm rot="20619322">
            <a:off x="-3392813" y="37861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3500" kern="0" dirty="0">
                <a:solidFill>
                  <a:srgbClr val="FF0000"/>
                </a:solidFill>
              </a:rPr>
              <a:t>Scope of the problem?</a:t>
            </a:r>
          </a:p>
        </p:txBody>
      </p:sp>
    </p:spTree>
    <p:extLst>
      <p:ext uri="{BB962C8B-B14F-4D97-AF65-F5344CB8AC3E}">
        <p14:creationId xmlns:p14="http://schemas.microsoft.com/office/powerpoint/2010/main" val="250223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500" dirty="0"/>
              <a:t>But Wait! Most of it is on PAPER! (~XX%)</a:t>
            </a:r>
            <a:endParaRPr sz="3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3E1287-0994-9A4A-97EC-1F0950A66341}"/>
              </a:ext>
            </a:extLst>
          </p:cNvPr>
          <p:cNvGrpSpPr/>
          <p:nvPr/>
        </p:nvGrpSpPr>
        <p:grpSpPr>
          <a:xfrm>
            <a:off x="300400" y="4896398"/>
            <a:ext cx="11591200" cy="1370159"/>
            <a:chOff x="286667" y="4689678"/>
            <a:chExt cx="11591200" cy="1370159"/>
          </a:xfrm>
        </p:grpSpPr>
        <p:sp>
          <p:nvSpPr>
            <p:cNvPr id="11" name="Google Shape;175;p34">
              <a:extLst>
                <a:ext uri="{FF2B5EF4-FFF2-40B4-BE49-F238E27FC236}">
                  <a16:creationId xmlns:a16="http://schemas.microsoft.com/office/drawing/2014/main" id="{8F68164C-FD77-D248-AAA0-77BAFF3A0E30}"/>
                </a:ext>
              </a:extLst>
            </p:cNvPr>
            <p:cNvSpPr/>
            <p:nvPr/>
          </p:nvSpPr>
          <p:spPr>
            <a:xfrm>
              <a:off x="286667" y="4742481"/>
              <a:ext cx="11591200" cy="1317356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77;p34">
              <a:extLst>
                <a:ext uri="{FF2B5EF4-FFF2-40B4-BE49-F238E27FC236}">
                  <a16:creationId xmlns:a16="http://schemas.microsoft.com/office/drawing/2014/main" id="{3BA10444-DC69-2145-8696-392BD9700F51}"/>
                </a:ext>
              </a:extLst>
            </p:cNvPr>
            <p:cNvSpPr txBox="1"/>
            <p:nvPr/>
          </p:nvSpPr>
          <p:spPr>
            <a:xfrm>
              <a:off x="314133" y="4689678"/>
              <a:ext cx="11360800" cy="1317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spcAft>
                  <a:spcPts val="1867"/>
                </a:spcAft>
                <a:buClr>
                  <a:srgbClr val="000000"/>
                </a:buClr>
              </a:pPr>
              <a:r>
                <a:rPr lang="en" sz="2400" kern="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Currently, while Veterans can call the VA to manage/adjudicate debt, the only standardized process for communicating information about debt outbound to Veterans, is via printed letters sent through the mail.</a:t>
              </a:r>
              <a:endParaRPr sz="1867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FC8C48A-DA1B-194C-8039-DA1185DA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028"/>
            <a:ext cx="4660155" cy="352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185DA-85AD-4545-9CB8-3FB9D7F52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87" y="1383231"/>
            <a:ext cx="4694958" cy="3528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21CD3-88A6-A247-BA6B-FBF64732F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91" y="1293219"/>
            <a:ext cx="4643367" cy="3528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05F26C-C74B-894C-AA0C-DBCE97C2C8FA}"/>
              </a:ext>
            </a:extLst>
          </p:cNvPr>
          <p:cNvSpPr txBox="1"/>
          <p:nvPr/>
        </p:nvSpPr>
        <p:spPr>
          <a:xfrm>
            <a:off x="7945432" y="2170318"/>
            <a:ext cx="207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Surprise! You owe us money!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BE5277-957C-A940-9CB1-2895ED084BC0}"/>
              </a:ext>
            </a:extLst>
          </p:cNvPr>
          <p:cNvSpPr txBox="1"/>
          <p:nvPr/>
        </p:nvSpPr>
        <p:spPr>
          <a:xfrm>
            <a:off x="4230221" y="3675952"/>
            <a:ext cx="295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We’re docking next month’s disability check :)</a:t>
            </a:r>
          </a:p>
        </p:txBody>
      </p:sp>
    </p:spTree>
    <p:extLst>
      <p:ext uri="{BB962C8B-B14F-4D97-AF65-F5344CB8AC3E}">
        <p14:creationId xmlns:p14="http://schemas.microsoft.com/office/powerpoint/2010/main" val="248407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500" dirty="0"/>
              <a:t>The Digital Experience Today (~XX%)</a:t>
            </a:r>
            <a:endParaRPr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70F3-BAC7-4F49-A96B-FEE9D4182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0" y="1271600"/>
            <a:ext cx="3751722" cy="3294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F4CF3-F3A8-BF45-9621-91FAE32C4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1" y="1271600"/>
            <a:ext cx="4620009" cy="3289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E5AF-98AD-1049-AD55-FD912B783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46" y="1276522"/>
            <a:ext cx="4613941" cy="32898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3E1287-0994-9A4A-97EC-1F0950A66341}"/>
              </a:ext>
            </a:extLst>
          </p:cNvPr>
          <p:cNvGrpSpPr/>
          <p:nvPr/>
        </p:nvGrpSpPr>
        <p:grpSpPr>
          <a:xfrm>
            <a:off x="300400" y="4896399"/>
            <a:ext cx="11591200" cy="1370158"/>
            <a:chOff x="286667" y="4689679"/>
            <a:chExt cx="11591200" cy="1370158"/>
          </a:xfrm>
        </p:grpSpPr>
        <p:sp>
          <p:nvSpPr>
            <p:cNvPr id="11" name="Google Shape;175;p34">
              <a:extLst>
                <a:ext uri="{FF2B5EF4-FFF2-40B4-BE49-F238E27FC236}">
                  <a16:creationId xmlns:a16="http://schemas.microsoft.com/office/drawing/2014/main" id="{8F68164C-FD77-D248-AAA0-77BAFF3A0E30}"/>
                </a:ext>
              </a:extLst>
            </p:cNvPr>
            <p:cNvSpPr/>
            <p:nvPr/>
          </p:nvSpPr>
          <p:spPr>
            <a:xfrm>
              <a:off x="286667" y="4742481"/>
              <a:ext cx="11591200" cy="1317356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77;p34">
              <a:extLst>
                <a:ext uri="{FF2B5EF4-FFF2-40B4-BE49-F238E27FC236}">
                  <a16:creationId xmlns:a16="http://schemas.microsoft.com/office/drawing/2014/main" id="{3BA10444-DC69-2145-8696-392BD9700F51}"/>
                </a:ext>
              </a:extLst>
            </p:cNvPr>
            <p:cNvSpPr txBox="1"/>
            <p:nvPr/>
          </p:nvSpPr>
          <p:spPr>
            <a:xfrm>
              <a:off x="314133" y="4689679"/>
              <a:ext cx="11360800" cy="8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spcAft>
                  <a:spcPts val="1867"/>
                </a:spcAft>
                <a:buClr>
                  <a:srgbClr val="000000"/>
                </a:buClr>
              </a:pPr>
              <a:r>
                <a:rPr lang="en" sz="2400" kern="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The digital debt management/resolution process is confusing, disjointed, and aggressive. </a:t>
              </a:r>
              <a:endParaRPr sz="1867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80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500" dirty="0"/>
              <a:t>Requested Functionality</a:t>
            </a:r>
            <a:endParaRPr sz="3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B4BA9E-EF11-A643-A2FB-4420A4B01FF7}"/>
              </a:ext>
            </a:extLst>
          </p:cNvPr>
          <p:cNvSpPr txBox="1"/>
          <p:nvPr/>
        </p:nvSpPr>
        <p:spPr>
          <a:xfrm>
            <a:off x="836908" y="1465699"/>
            <a:ext cx="1120527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Online viewing of a defined subset of debt notification letters on </a:t>
            </a:r>
            <a:r>
              <a:rPr lang="en-US" sz="280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VA.gov</a:t>
            </a:r>
            <a:endParaRPr lang="en-US" sz="2800" dirty="0">
              <a:solidFill>
                <a:schemeClr val="lt2"/>
              </a:solidFill>
              <a:highlight>
                <a:srgbClr val="FFFFFF"/>
              </a:highlight>
              <a:latin typeface="Source Sans Pro"/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Single landing page for the digital management of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Automated electronic notification of </a:t>
            </a:r>
            <a:r>
              <a:rPr lang="en-US" sz="280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availablilty</a:t>
            </a:r>
            <a:r>
              <a:rPr lang="en-US" sz="280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 of new debt letters of the supported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New/revised content for supported letter types (digital and paper?)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  <a:highlight>
                <a:srgbClr val="FFFFFF"/>
              </a:highlight>
              <a:latin typeface="Source Sans Pro"/>
              <a:ea typeface="Source Sans Pro"/>
            </a:endParaRPr>
          </a:p>
        </p:txBody>
      </p:sp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A8D65B4F-857F-2F4C-927A-00346061C4A2}"/>
              </a:ext>
            </a:extLst>
          </p:cNvPr>
          <p:cNvSpPr txBox="1">
            <a:spLocks/>
          </p:cNvSpPr>
          <p:nvPr/>
        </p:nvSpPr>
        <p:spPr>
          <a:xfrm rot="20619322">
            <a:off x="-3392813" y="37861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3500" kern="0" dirty="0">
                <a:solidFill>
                  <a:srgbClr val="FF0000"/>
                </a:solidFill>
              </a:rPr>
              <a:t>Solution Ideas?</a:t>
            </a:r>
          </a:p>
        </p:txBody>
      </p:sp>
    </p:spTree>
    <p:extLst>
      <p:ext uri="{BB962C8B-B14F-4D97-AF65-F5344CB8AC3E}">
        <p14:creationId xmlns:p14="http://schemas.microsoft.com/office/powerpoint/2010/main" val="270718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4BA9E-EF11-A643-A2FB-4420A4B01FF7}"/>
              </a:ext>
            </a:extLst>
          </p:cNvPr>
          <p:cNvSpPr txBox="1"/>
          <p:nvPr/>
        </p:nvSpPr>
        <p:spPr>
          <a:xfrm>
            <a:off x="836908" y="1465699"/>
            <a:ext cx="112052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Content: Depending on where DMC and the stakeholder group want to go with the existing paper letters, this could be anywhere from average to very very substantial..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Engineering: Technical expertise from VSA/VSP on the existing VBMS and BGS integrations; who built this? Who do we work with to enhance and better document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  <a:highlight>
                <a:srgbClr val="FFFFFF"/>
              </a:highlight>
              <a:latin typeface="Source Sans Pro"/>
              <a:ea typeface="Source Sans Pro"/>
            </a:endParaRPr>
          </a:p>
        </p:txBody>
      </p:sp>
      <p:sp>
        <p:nvSpPr>
          <p:cNvPr id="4" name="Google Shape;148;p32">
            <a:extLst>
              <a:ext uri="{FF2B5EF4-FFF2-40B4-BE49-F238E27FC236}">
                <a16:creationId xmlns:a16="http://schemas.microsoft.com/office/drawing/2014/main" id="{A8D65B4F-857F-2F4C-927A-00346061C4A2}"/>
              </a:ext>
            </a:extLst>
          </p:cNvPr>
          <p:cNvSpPr txBox="1">
            <a:spLocks/>
          </p:cNvSpPr>
          <p:nvPr/>
        </p:nvSpPr>
        <p:spPr>
          <a:xfrm rot="20619322">
            <a:off x="-3392813" y="37861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3500" kern="0" dirty="0">
                <a:solidFill>
                  <a:srgbClr val="FF0000"/>
                </a:solidFill>
              </a:rPr>
              <a:t>Help we might need?</a:t>
            </a:r>
          </a:p>
        </p:txBody>
      </p:sp>
    </p:spTree>
    <p:extLst>
      <p:ext uri="{BB962C8B-B14F-4D97-AF65-F5344CB8AC3E}">
        <p14:creationId xmlns:p14="http://schemas.microsoft.com/office/powerpoint/2010/main" val="2207865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c17bf013230361ba4cb17b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simple-light-2">
  <a:themeElements>
    <a:clrScheme name="Custom 5">
      <a:dk1>
        <a:srgbClr val="303844"/>
      </a:dk1>
      <a:lt1>
        <a:srgbClr val="FFFFFF"/>
      </a:lt1>
      <a:dk2>
        <a:srgbClr val="0D71BC"/>
      </a:dk2>
      <a:lt2>
        <a:srgbClr val="7F8EA4"/>
      </a:lt2>
      <a:accent1>
        <a:srgbClr val="A2992C"/>
      </a:accent1>
      <a:accent2>
        <a:srgbClr val="D9C708"/>
      </a:accent2>
      <a:accent3>
        <a:srgbClr val="112E51"/>
      </a:accent3>
      <a:accent4>
        <a:srgbClr val="0A5BAE"/>
      </a:accent4>
      <a:accent5>
        <a:srgbClr val="474C6A"/>
      </a:accent5>
      <a:accent6>
        <a:srgbClr val="8B898B"/>
      </a:accent6>
      <a:hlink>
        <a:srgbClr val="DEDBBD"/>
      </a:hlink>
      <a:folHlink>
        <a:srgbClr val="D9C7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ds-theme-1">
  <a:themeElements>
    <a:clrScheme name="USDS">
      <a:dk1>
        <a:srgbClr val="3F3F3F"/>
      </a:dk1>
      <a:lt1>
        <a:srgbClr val="FFFFFF"/>
      </a:lt1>
      <a:dk2>
        <a:srgbClr val="0084CE"/>
      </a:dk2>
      <a:lt2>
        <a:srgbClr val="577795"/>
      </a:lt2>
      <a:accent1>
        <a:srgbClr val="A39634"/>
      </a:accent1>
      <a:accent2>
        <a:srgbClr val="E0CB26"/>
      </a:accent2>
      <a:accent3>
        <a:srgbClr val="064E96"/>
      </a:accent3>
      <a:accent4>
        <a:srgbClr val="103C68"/>
      </a:accent4>
      <a:accent5>
        <a:srgbClr val="122D44"/>
      </a:accent5>
      <a:accent6>
        <a:srgbClr val="5D5D5D"/>
      </a:accent6>
      <a:hlink>
        <a:srgbClr val="0071BC"/>
      </a:hlink>
      <a:folHlink>
        <a:srgbClr val="D9C7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</TotalTime>
  <Words>770</Words>
  <Application>Microsoft Macintosh PowerPoint</Application>
  <PresentationFormat>Widescreen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Merriweather</vt:lpstr>
      <vt:lpstr>Source Sans Pro</vt:lpstr>
      <vt:lpstr>simple-light-2</vt:lpstr>
      <vt:lpstr>usds-theme-1</vt:lpstr>
      <vt:lpstr>Debt Letters MVP </vt:lpstr>
      <vt:lpstr>PowerPoint Presentation</vt:lpstr>
      <vt:lpstr>Letters, Letters, Letters…</vt:lpstr>
      <vt:lpstr>But Wait! Most of it is on PAPER! (~XX%)</vt:lpstr>
      <vt:lpstr>The Digital Experience Today (~XX%)</vt:lpstr>
      <vt:lpstr>Requested Functionality</vt:lpstr>
      <vt:lpstr>PowerPoint Presentation</vt:lpstr>
    </vt:vector>
  </TitlesOfParts>
  <Company>TBS-SCT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Bourgon, Danielle</dc:creator>
  <cp:lastModifiedBy>Self, Matthew</cp:lastModifiedBy>
  <cp:revision>126</cp:revision>
  <cp:lastPrinted>2018-11-13T21:11:05Z</cp:lastPrinted>
  <dcterms:created xsi:type="dcterms:W3CDTF">2018-10-19T17:55:36Z</dcterms:created>
  <dcterms:modified xsi:type="dcterms:W3CDTF">2020-03-17T16:01:33Z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9e5780a4-9c67-4c3a-932c-362c51140353</vt:lpwstr>
  </property>
  <property fmtid="{D5CDD505-2E9C-101B-9397-08002B2CF9AE}" pid="3" name="TBSSCTCLASSIFICATION">
    <vt:lpwstr>UNCLASSIFIED</vt:lpwstr>
  </property>
  <property fmtid="{D5CDD505-2E9C-101B-9397-08002B2CF9AE}" pid="4" name="SECCLASS">
    <vt:lpwstr>CLASSU</vt:lpwstr>
  </property>
  <property fmtid="{D5CDD505-2E9C-101B-9397-08002B2CF9AE}" pid="5" name="TBSSCTVISUALMARKINGNO">
    <vt:lpwstr>NO</vt:lpwstr>
  </property>
</Properties>
</file>